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301" r:id="rId3"/>
    <p:sldId id="302" r:id="rId4"/>
    <p:sldId id="303" r:id="rId5"/>
    <p:sldId id="306" r:id="rId6"/>
    <p:sldId id="257" r:id="rId7"/>
    <p:sldId id="259" r:id="rId8"/>
    <p:sldId id="260" r:id="rId9"/>
    <p:sldId id="261" r:id="rId10"/>
    <p:sldId id="262" r:id="rId11"/>
    <p:sldId id="263" r:id="rId12"/>
    <p:sldId id="307" r:id="rId13"/>
    <p:sldId id="264" r:id="rId14"/>
    <p:sldId id="311" r:id="rId15"/>
    <p:sldId id="265" r:id="rId16"/>
    <p:sldId id="309" r:id="rId17"/>
    <p:sldId id="266" r:id="rId18"/>
    <p:sldId id="313" r:id="rId19"/>
    <p:sldId id="267" r:id="rId20"/>
    <p:sldId id="272" r:id="rId21"/>
    <p:sldId id="273" r:id="rId22"/>
    <p:sldId id="315" r:id="rId23"/>
    <p:sldId id="268" r:id="rId24"/>
    <p:sldId id="314" r:id="rId25"/>
    <p:sldId id="269" r:id="rId26"/>
    <p:sldId id="294" r:id="rId27"/>
    <p:sldId id="295" r:id="rId28"/>
    <p:sldId id="297" r:id="rId29"/>
    <p:sldId id="292" r:id="rId30"/>
    <p:sldId id="293" r:id="rId31"/>
    <p:sldId id="271" r:id="rId32"/>
    <p:sldId id="274" r:id="rId33"/>
    <p:sldId id="275" r:id="rId34"/>
    <p:sldId id="277" r:id="rId35"/>
    <p:sldId id="276" r:id="rId36"/>
    <p:sldId id="278" r:id="rId37"/>
    <p:sldId id="279" r:id="rId38"/>
    <p:sldId id="298" r:id="rId39"/>
    <p:sldId id="281" r:id="rId40"/>
    <p:sldId id="283" r:id="rId41"/>
    <p:sldId id="285" r:id="rId42"/>
    <p:sldId id="286" r:id="rId43"/>
    <p:sldId id="284" r:id="rId44"/>
    <p:sldId id="287" r:id="rId45"/>
    <p:sldId id="291" r:id="rId46"/>
    <p:sldId id="288" r:id="rId47"/>
    <p:sldId id="299" r:id="rId48"/>
    <p:sldId id="300" r:id="rId49"/>
    <p:sldId id="31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B6A9-A6C9-430A-9C20-1880CE61963B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4597D-DFB8-4D2F-A1F7-6632D17C68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597D-DFB8-4D2F-A1F7-6632D17C684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597D-DFB8-4D2F-A1F7-6632D17C684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4597D-DFB8-4D2F-A1F7-6632D17C684B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70E296-F6FC-46C4-AE58-BF7503771633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A3E60A-7B0E-46C5-A1AD-012E6952E6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longnow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571612"/>
            <a:ext cx="8072494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ТРЕНИРОВОЧНЫЕ ЗАДАНИЯ</a:t>
            </a:r>
            <a:br>
              <a:rPr lang="ru-RU" b="1" dirty="0"/>
            </a:br>
            <a:r>
              <a:rPr lang="ru-RU" b="1" dirty="0"/>
              <a:t>ДЛЯ РАБОТЫ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ЛИРОЭПИЧЕСКИМИ</a:t>
            </a:r>
            <a:br>
              <a:rPr lang="ru-RU" b="1" dirty="0" smtClean="0"/>
            </a:br>
            <a:r>
              <a:rPr lang="ru-RU" b="1" dirty="0" smtClean="0"/>
              <a:t>ПРОИЗВЕДЕНИЯМИ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4000504"/>
            <a:ext cx="5786478" cy="1714512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/>
              <a:t>Алтухова Ирина Викторовна,</a:t>
            </a:r>
          </a:p>
          <a:p>
            <a:pPr algn="l"/>
            <a:r>
              <a:rPr lang="ru-RU" b="1" dirty="0" smtClean="0"/>
              <a:t>учитель русского языка и литературы</a:t>
            </a:r>
          </a:p>
          <a:p>
            <a:pPr algn="l"/>
            <a:r>
              <a:rPr lang="ru-RU" b="1" dirty="0" smtClean="0"/>
              <a:t>МОУ гимназии № 46 Октябрьского района</a:t>
            </a:r>
          </a:p>
          <a:p>
            <a:pPr algn="l"/>
            <a:r>
              <a:rPr lang="ru-RU" b="1" dirty="0" smtClean="0"/>
              <a:t>г. Ростова-на-Дону</a:t>
            </a:r>
            <a:endParaRPr lang="ru-RU" b="1" dirty="0"/>
          </a:p>
        </p:txBody>
      </p:sp>
      <p:pic>
        <p:nvPicPr>
          <p:cNvPr id="1026" name="Picture 2" descr="C:\Users\Ирина Викторовна\Desktop\Алтухова Ирина Викторов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2121148" cy="30003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заданий В1 – В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• Определите </a:t>
            </a:r>
            <a:r>
              <a:rPr lang="ru-RU" b="1" u="sng" dirty="0" smtClean="0"/>
              <a:t>принадлежность литературного текста</a:t>
            </a:r>
            <a:r>
              <a:rPr lang="ru-RU" b="1" dirty="0" smtClean="0"/>
              <a:t> к тому или иному </a:t>
            </a:r>
            <a:r>
              <a:rPr lang="ru-RU" b="1" u="sng" dirty="0" smtClean="0"/>
              <a:t>жанру</a:t>
            </a:r>
            <a:r>
              <a:rPr lang="ru-RU" b="1" dirty="0" smtClean="0"/>
              <a:t> (В1-В12)</a:t>
            </a:r>
          </a:p>
          <a:p>
            <a:endParaRPr lang="ru-RU" b="1" dirty="0" smtClean="0"/>
          </a:p>
          <a:p>
            <a:r>
              <a:rPr lang="ru-RU" b="1" dirty="0" smtClean="0"/>
              <a:t>• Выявите </a:t>
            </a:r>
            <a:r>
              <a:rPr lang="ru-RU" b="1" u="sng" dirty="0" smtClean="0"/>
              <a:t>языковые средства художественной образности и </a:t>
            </a:r>
            <a:r>
              <a:rPr lang="ru-RU" b="1" dirty="0" smtClean="0"/>
              <a:t>определите их </a:t>
            </a:r>
            <a:r>
              <a:rPr lang="ru-RU" dirty="0" smtClean="0"/>
              <a:t>роль в раскрытии </a:t>
            </a:r>
            <a:r>
              <a:rPr lang="ru-RU" b="1" dirty="0" err="1" smtClean="0"/>
              <a:t>идейно-тематичесого</a:t>
            </a:r>
            <a:r>
              <a:rPr lang="ru-RU" b="1" dirty="0" smtClean="0"/>
              <a:t> содержания произведения.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В.А. Жуковский. Поэма «Светлана»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/>
              <a:t>Как называется творческий метод и литературное направление, которые нашли воплощение в балладе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В.А. Жуковского «Светлана»?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(романтизм)</a:t>
            </a:r>
          </a:p>
          <a:p>
            <a:pPr algn="just">
              <a:buNone/>
            </a:pPr>
            <a:r>
              <a:rPr lang="ru-RU" dirty="0" smtClean="0"/>
              <a:t> 2.Вольным переводом какого произведения являются баллады В.А. Жуковского «Люд-</a:t>
            </a:r>
          </a:p>
          <a:p>
            <a:pPr algn="just">
              <a:buNone/>
            </a:pPr>
            <a:r>
              <a:rPr lang="ru-RU" dirty="0" smtClean="0"/>
              <a:t>   мила» и «Светлана»? («</a:t>
            </a:r>
            <a:r>
              <a:rPr lang="ru-RU" dirty="0" err="1" smtClean="0"/>
              <a:t>Ленора</a:t>
            </a:r>
            <a:r>
              <a:rPr lang="ru-RU" dirty="0" smtClean="0"/>
              <a:t>» Г.А. Бюргера)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b="1" dirty="0" smtClean="0"/>
              <a:t>3. К какому празднику приурочены события   баллады В.А. Жуковского «Светлана»?</a:t>
            </a:r>
          </a:p>
          <a:p>
            <a:pPr algn="just">
              <a:buNone/>
            </a:pPr>
            <a:r>
              <a:rPr lang="ru-RU" b="1" dirty="0" smtClean="0"/>
              <a:t>   (святки)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Жуковский «Светлана»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3. К какому празднику приурочены события баллады В.А. Жуковского «Светлана»?</a:t>
            </a:r>
          </a:p>
          <a:p>
            <a:pPr>
              <a:buNone/>
            </a:pPr>
            <a:r>
              <a:rPr lang="ru-RU" b="1" dirty="0" smtClean="0"/>
              <a:t>   (святки)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К какому виду гадания прибегает Светлана? (у зеркала)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5. Какие два цвета преобладают в балладе? (черный и белый)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А. С. Пушкин. Поэма «Медный всадник»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8"/>
            <a:endParaRPr lang="ru-RU" b="1" dirty="0" smtClean="0"/>
          </a:p>
          <a:p>
            <a:r>
              <a:rPr lang="ru-RU" dirty="0" smtClean="0"/>
              <a:t>1. Как называется </a:t>
            </a:r>
            <a:r>
              <a:rPr lang="ru-RU" b="1" dirty="0" smtClean="0"/>
              <a:t>творческий метод и литературное направление, которые нашли</a:t>
            </a:r>
            <a:r>
              <a:rPr lang="ru-RU" dirty="0" smtClean="0"/>
              <a:t> воплощение в поэме А.С. Пушкина «Медные всадник»? ( реализм)</a:t>
            </a:r>
          </a:p>
          <a:p>
            <a:r>
              <a:rPr lang="ru-RU" dirty="0" smtClean="0"/>
              <a:t>2. Образ какого города рисует поэт во « Вступлении» поэмы «Медный всадник»? (Петербурга)</a:t>
            </a:r>
          </a:p>
          <a:p>
            <a:r>
              <a:rPr lang="ru-RU" dirty="0" smtClean="0"/>
              <a:t>3. О чем мечтал герой поэмы А.С. Пушкина «Медный всадник» мелкий чиновник Евгений? (о семейном счастье)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А.С.Пушкин </a:t>
            </a:r>
            <a:br>
              <a:rPr lang="ru-RU" dirty="0" smtClean="0"/>
            </a:br>
            <a:r>
              <a:rPr lang="ru-RU" dirty="0" smtClean="0"/>
              <a:t>«МЕДНЫЙ ВСАДНИК»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/>
              <a:t>3. Что случилось с Евгением после наводнения и гибели невесты? (сошел с ума)</a:t>
            </a:r>
          </a:p>
          <a:p>
            <a:r>
              <a:rPr lang="ru-RU" dirty="0" smtClean="0"/>
              <a:t>4. Монументальную фигуру какого царя рисует А.С. Пушкин в поэме «Медный всадник»? (Петра 1)</a:t>
            </a:r>
          </a:p>
          <a:p>
            <a:r>
              <a:rPr lang="ru-RU" dirty="0" smtClean="0"/>
              <a:t>5</a:t>
            </a:r>
            <a:r>
              <a:rPr lang="ru-RU" b="1" dirty="0" smtClean="0"/>
              <a:t>. Как в литературоведении называется средство художественной выразительности, являющееся образным определением предмета: «Невы державное теченье», «задумчивые ночи», «блеск безлунный», «пустынные улицы», «золотые небеса»? (эпитет)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М.Ю. Лермонтов. «Песня про купца Калашникова», поэма «Мцыри»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3800" dirty="0" smtClean="0"/>
              <a:t>1.Кто ведет рассказ в написанной в фольклорной традиции поэме М.Ю. Лермонтова «Песня про купца Калашникова»? (гусляры)</a:t>
            </a:r>
          </a:p>
          <a:p>
            <a:r>
              <a:rPr lang="ru-RU" sz="3800" dirty="0" smtClean="0"/>
              <a:t>2</a:t>
            </a:r>
            <a:r>
              <a:rPr lang="ru-RU" sz="3800" b="1" dirty="0" smtClean="0"/>
              <a:t>. Где происходят события поэмы М.Ю. Лермонтова «Мцыри»? (на Кавказе)</a:t>
            </a:r>
          </a:p>
          <a:p>
            <a:r>
              <a:rPr lang="ru-RU" sz="3800" dirty="0" smtClean="0"/>
              <a:t>3. Каким природным явлением сопровождался побег Мцыри из монастыря? (грозой)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М.Ю.ЛЕРМОНТОВ «МЦЫРИ»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4. Кого из героев поэмы М.Ю. Лермонтова описывают приведенные строки?(Мцыри)</a:t>
            </a:r>
          </a:p>
          <a:p>
            <a:pPr>
              <a:buNone/>
            </a:pPr>
            <a:r>
              <a:rPr lang="ru-RU" sz="2800" dirty="0" smtClean="0"/>
              <a:t>    Но в нем мучительный недуг</a:t>
            </a:r>
          </a:p>
          <a:p>
            <a:pPr>
              <a:buNone/>
            </a:pPr>
            <a:r>
              <a:rPr lang="ru-RU" sz="2800" dirty="0" smtClean="0"/>
              <a:t>    Развил тогда могучий дух</a:t>
            </a:r>
          </a:p>
          <a:p>
            <a:pPr>
              <a:buNone/>
            </a:pPr>
            <a:r>
              <a:rPr lang="ru-RU" sz="2800" dirty="0" smtClean="0"/>
              <a:t>    Его отцов.</a:t>
            </a:r>
          </a:p>
          <a:p>
            <a:r>
              <a:rPr lang="ru-RU" sz="2800" dirty="0" smtClean="0"/>
              <a:t>5. Как в литературоведении называется изобразительный прием, в котором одно явление или понятие проясняется путем сопоставления с другим явлением, например, сопоставление страсти с червем в исповеди Мцыри в одноименной поэме М.Ю. Лермонтова? (сравнение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Н.В. Гоголь. «Мертвые души»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1.Как называется </a:t>
            </a:r>
            <a:r>
              <a:rPr lang="ru-RU" b="1" dirty="0" smtClean="0"/>
              <a:t>творческий метод и литературное направление, которые нашли </a:t>
            </a:r>
            <a:r>
              <a:rPr lang="ru-RU" dirty="0" smtClean="0"/>
              <a:t>воплощение в поэме Н.В. Гоголя «Мертвые души»? (реализм)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2. Как сам Н.В. Гоголь определил </a:t>
            </a:r>
            <a:r>
              <a:rPr lang="ru-RU" b="1" dirty="0" smtClean="0"/>
              <a:t>жанр</a:t>
            </a:r>
            <a:r>
              <a:rPr lang="ru-RU" dirty="0" smtClean="0"/>
              <a:t> «Мертвых душ»? (поэма)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Н.в.ГОГОЛЬ «</a:t>
            </a:r>
            <a:r>
              <a:rPr lang="ru-RU" dirty="0" err="1" smtClean="0"/>
              <a:t>МЕРтВЫЕ</a:t>
            </a:r>
            <a:r>
              <a:rPr lang="ru-RU" dirty="0" smtClean="0"/>
              <a:t> ДУШИ»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ru-RU" dirty="0" smtClean="0"/>
              <a:t>3. Как называется </a:t>
            </a:r>
            <a:r>
              <a:rPr lang="ru-RU" b="1" dirty="0" smtClean="0"/>
              <a:t>вставная новелла </a:t>
            </a:r>
            <a:r>
              <a:rPr lang="ru-RU" dirty="0" smtClean="0"/>
              <a:t>в поэме Н.В. Гоголя «Мертвые души, внешне слабо связанная с содержанием произведения, но являющаяся его неотъемлемой частью и имеющая большое значение для композиции и идейного звучания «Мертвых душ»? («Повесть о капитане Копейкине»)</a:t>
            </a:r>
          </a:p>
          <a:p>
            <a:pPr algn="just">
              <a:buNone/>
            </a:pPr>
            <a:r>
              <a:rPr lang="ru-RU" dirty="0" smtClean="0"/>
              <a:t>  </a:t>
            </a:r>
            <a:r>
              <a:rPr lang="ru-RU" b="1" dirty="0" smtClean="0"/>
              <a:t>4. Кого из помещиков, героев поэмы «Мертвые души», Н.В. Гоголь называет «прорехой</a:t>
            </a:r>
          </a:p>
          <a:p>
            <a:pPr algn="just">
              <a:buNone/>
            </a:pPr>
            <a:r>
              <a:rPr lang="ru-RU" b="1" dirty="0" smtClean="0"/>
              <a:t>    на человечестве»? (Плюшкина)?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Н.В. Гоголь «Мертвые души»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200" dirty="0" smtClean="0"/>
              <a:t>5. Что </a:t>
            </a:r>
            <a:r>
              <a:rPr lang="ru-RU" sz="2200" b="1" dirty="0" smtClean="0"/>
              <a:t>олицетворяет </a:t>
            </a:r>
            <a:r>
              <a:rPr lang="ru-RU" sz="2200" dirty="0" smtClean="0"/>
              <a:t>собой «птица-тройка» в поэме Н.В. Гоголя «Мертвые души»? (Русь)</a:t>
            </a:r>
          </a:p>
          <a:p>
            <a:r>
              <a:rPr lang="ru-RU" sz="2200" dirty="0" smtClean="0"/>
              <a:t>6. « В ворота гостиницы губернского города …и пошел   своей дорогой»</a:t>
            </a:r>
          </a:p>
          <a:p>
            <a:pPr>
              <a:buNone/>
            </a:pPr>
            <a:r>
              <a:rPr lang="ru-RU" sz="2200" dirty="0" smtClean="0"/>
              <a:t>      - Определите </a:t>
            </a:r>
            <a:r>
              <a:rPr lang="ru-RU" sz="2200" b="1" dirty="0" smtClean="0"/>
              <a:t>место,</a:t>
            </a:r>
            <a:r>
              <a:rPr lang="ru-RU" sz="2200" dirty="0" smtClean="0"/>
              <a:t> которое занимает данный    фрагмент в произведении. (экспозиция)</a:t>
            </a:r>
          </a:p>
          <a:p>
            <a:pPr>
              <a:buNone/>
            </a:pPr>
            <a:r>
              <a:rPr lang="ru-RU" sz="2200" dirty="0" smtClean="0"/>
              <a:t>      - Определите </a:t>
            </a:r>
            <a:r>
              <a:rPr lang="ru-RU" sz="2200" b="1" dirty="0" smtClean="0"/>
              <a:t>главную тему </a:t>
            </a:r>
            <a:r>
              <a:rPr lang="ru-RU" sz="2200" dirty="0" smtClean="0"/>
              <a:t>данного фрагмента.  (Въезд  в губернский город господина средней руки)</a:t>
            </a:r>
          </a:p>
          <a:p>
            <a:pPr>
              <a:buNone/>
            </a:pPr>
            <a:r>
              <a:rPr lang="ru-RU" sz="2200" dirty="0" smtClean="0"/>
              <a:t>      - Назовите </a:t>
            </a:r>
            <a:r>
              <a:rPr lang="ru-RU" sz="2200" b="1" dirty="0" smtClean="0"/>
              <a:t>черты внешности </a:t>
            </a:r>
            <a:r>
              <a:rPr lang="ru-RU" sz="2200" dirty="0" smtClean="0"/>
              <a:t>Чичикова, которые  являются определяющими. (Ничем не выделяется)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dirty="0" err="1" smtClean="0"/>
              <a:t>СТРУКТУРа</a:t>
            </a:r>
            <a:r>
              <a:rPr lang="ru-RU" dirty="0" smtClean="0"/>
              <a:t> </a:t>
            </a:r>
            <a:r>
              <a:rPr lang="ru-RU" dirty="0" err="1" smtClean="0"/>
              <a:t>КИМ</a:t>
            </a:r>
            <a:r>
              <a:rPr lang="ru-RU" sz="2800" dirty="0" err="1" smtClean="0"/>
              <a:t>а</a:t>
            </a:r>
            <a:r>
              <a:rPr lang="ru-RU" dirty="0" smtClean="0"/>
              <a:t> </a:t>
            </a:r>
            <a:r>
              <a:rPr lang="ru-RU" dirty="0" err="1" smtClean="0"/>
              <a:t>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b="1" dirty="0" smtClean="0"/>
              <a:t> 1 часть </a:t>
            </a:r>
            <a:r>
              <a:rPr lang="ru-RU" dirty="0" smtClean="0"/>
              <a:t>– анализ фрагмента</a:t>
            </a:r>
          </a:p>
          <a:p>
            <a:pPr>
              <a:buNone/>
            </a:pPr>
            <a:r>
              <a:rPr lang="ru-RU" dirty="0" smtClean="0"/>
              <a:t>           или</a:t>
            </a:r>
            <a:r>
              <a:rPr lang="ru-RU" i="1" u="sng" dirty="0" smtClean="0"/>
              <a:t> </a:t>
            </a:r>
            <a:r>
              <a:rPr lang="ru-RU" b="1" i="1" u="sng" dirty="0" smtClean="0"/>
              <a:t>эпического ,</a:t>
            </a:r>
          </a:p>
          <a:p>
            <a:pPr>
              <a:buNone/>
            </a:pPr>
            <a:r>
              <a:rPr lang="ru-RU" dirty="0" smtClean="0"/>
              <a:t>           или </a:t>
            </a:r>
            <a:r>
              <a:rPr lang="ru-RU" u="sng" dirty="0" smtClean="0"/>
              <a:t> </a:t>
            </a:r>
            <a:r>
              <a:rPr lang="ru-RU" b="1" i="1" u="sng" dirty="0" smtClean="0"/>
              <a:t>лироэпического</a:t>
            </a:r>
            <a:r>
              <a:rPr lang="ru-RU" b="1" i="1" dirty="0" smtClean="0"/>
              <a:t>,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           </a:t>
            </a:r>
            <a:r>
              <a:rPr lang="ru-RU" dirty="0" smtClean="0"/>
              <a:t>или </a:t>
            </a:r>
            <a:r>
              <a:rPr lang="ru-RU" b="1" u="sng" dirty="0" smtClean="0"/>
              <a:t>драматического</a:t>
            </a:r>
            <a:r>
              <a:rPr lang="ru-RU" dirty="0" smtClean="0"/>
              <a:t>  произведения</a:t>
            </a:r>
          </a:p>
          <a:p>
            <a:endParaRPr lang="ru-RU" dirty="0" smtClean="0"/>
          </a:p>
          <a:p>
            <a:r>
              <a:rPr lang="ru-RU" sz="2800" b="1" dirty="0" smtClean="0"/>
              <a:t>2 часть </a:t>
            </a:r>
            <a:r>
              <a:rPr lang="ru-RU" dirty="0" smtClean="0"/>
              <a:t>– анализ </a:t>
            </a:r>
            <a:r>
              <a:rPr lang="ru-RU" b="1" u="sng" dirty="0" smtClean="0"/>
              <a:t>лирического  </a:t>
            </a:r>
            <a:r>
              <a:rPr lang="ru-RU" u="sng" dirty="0" smtClean="0"/>
              <a:t> </a:t>
            </a:r>
            <a:r>
              <a:rPr lang="ru-RU" dirty="0" smtClean="0"/>
              <a:t>произведения</a:t>
            </a:r>
          </a:p>
          <a:p>
            <a:endParaRPr lang="ru-RU" dirty="0" smtClean="0"/>
          </a:p>
          <a:p>
            <a:r>
              <a:rPr lang="ru-RU" b="1" dirty="0" smtClean="0"/>
              <a:t>3 часть </a:t>
            </a:r>
            <a:r>
              <a:rPr lang="ru-RU" dirty="0" smtClean="0"/>
              <a:t>– </a:t>
            </a:r>
            <a:r>
              <a:rPr lang="ru-RU" b="1" u="sng" dirty="0" smtClean="0"/>
              <a:t>развернутое высказывание </a:t>
            </a:r>
            <a:r>
              <a:rPr lang="ru-RU" dirty="0" smtClean="0"/>
              <a:t>на  литературную тему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endParaRPr lang="ru-RU" dirty="0" smtClean="0">
              <a:hlinkClick r:id="rId2"/>
            </a:endParaRPr>
          </a:p>
          <a:p>
            <a:pPr>
              <a:buNone/>
            </a:pPr>
            <a:r>
              <a:rPr lang="arn-CL" dirty="0" smtClean="0">
                <a:hlinkClick r:id="rId2"/>
              </a:rPr>
              <a:t>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7358114" cy="5447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 Укажите термин, которым в литературоведении называют </a:t>
            </a:r>
            <a:r>
              <a:rPr lang="ru-RU" sz="2200" b="1" dirty="0" smtClean="0"/>
              <a:t>скрытую насмешку </a:t>
            </a:r>
            <a:r>
              <a:rPr lang="ru-RU" sz="2200" dirty="0" smtClean="0"/>
              <a:t>(«во фраке с покушеньями на моду») (ирония)</a:t>
            </a:r>
          </a:p>
          <a:p>
            <a:pPr algn="just"/>
            <a:endParaRPr lang="ru-RU" dirty="0" smtClean="0"/>
          </a:p>
          <a:p>
            <a:pPr algn="just"/>
            <a:r>
              <a:rPr lang="ru-RU" sz="2200" dirty="0" smtClean="0"/>
              <a:t>- </a:t>
            </a:r>
            <a:r>
              <a:rPr lang="ru-RU" sz="2200" b="1" dirty="0" smtClean="0"/>
              <a:t>Назовите средство создания образа героя, строящееся на описании его внешности («В бричке сидел..»). (портрет)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- Из фрагмента выпишите сочетание слов, которое характеризует принадлежность Чичикова к особому роду людей. (Господин средней руки)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- Во фрагменте найдите слово, которое объясняет, какое впечатление на жителей губернского города произвела бричка Чичикова. (Не произвел никакого шума)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Н.В. Гоголь «Мертвые души»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642918"/>
            <a:ext cx="7572428" cy="550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-</a:t>
            </a:r>
            <a:r>
              <a:rPr lang="ru-RU" sz="3200" dirty="0" smtClean="0"/>
              <a:t>Укажите термин, которым в литературоведении называют скрытую насмешку («во</a:t>
            </a:r>
          </a:p>
          <a:p>
            <a:pPr algn="just"/>
            <a:r>
              <a:rPr lang="ru-RU" sz="3200" dirty="0" smtClean="0"/>
              <a:t>фраке с покушеньями на моду») (ирония)</a:t>
            </a:r>
          </a:p>
          <a:p>
            <a:pPr algn="just"/>
            <a:r>
              <a:rPr lang="ru-RU" sz="3200" b="1" dirty="0" smtClean="0"/>
              <a:t> </a:t>
            </a:r>
          </a:p>
          <a:p>
            <a:pPr algn="just"/>
            <a:r>
              <a:rPr lang="ru-RU" sz="3200" b="1" dirty="0" smtClean="0"/>
              <a:t>-Назовите средство создания образа героя, строящееся на описании его внешности</a:t>
            </a:r>
          </a:p>
          <a:p>
            <a:pPr algn="just"/>
            <a:r>
              <a:rPr lang="ru-RU" sz="3200" b="1" dirty="0" smtClean="0"/>
              <a:t>(«В бричке сидел..»). (портрет)</a:t>
            </a:r>
          </a:p>
          <a:p>
            <a:pPr algn="just"/>
            <a:r>
              <a:rPr lang="ru-RU" sz="3200" dirty="0" smtClean="0"/>
              <a:t>-</a:t>
            </a:r>
            <a:endParaRPr lang="ru-RU" sz="32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7776864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- Из фрагмента выпишите сочетание слов, которое характеризует принадлежность</a:t>
            </a:r>
          </a:p>
          <a:p>
            <a:pPr algn="just"/>
            <a:r>
              <a:rPr lang="ru-RU" sz="2800" dirty="0" smtClean="0"/>
              <a:t>Чичикова к особому роду людей. (Господин средней руки)</a:t>
            </a:r>
          </a:p>
          <a:p>
            <a:pPr algn="just"/>
            <a:r>
              <a:rPr lang="ru-RU" sz="2800" b="1" dirty="0" smtClean="0"/>
              <a:t>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-Во фрагменте найдите слово, которое объясняет, какое впечатление на жителей губернского города произвела бричка Чичикова. (Не произвел никакого шума)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А.А. Блок. Поэма «Двенадцать»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1.Как в литературоведении называется </a:t>
            </a:r>
            <a:r>
              <a:rPr lang="ru-RU" b="1" dirty="0" smtClean="0"/>
              <a:t>художественный образ, раскрывающийся</a:t>
            </a:r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dirty="0" smtClean="0"/>
              <a:t>через сопоставление с другими понятиями </a:t>
            </a:r>
            <a:r>
              <a:rPr lang="ru-RU" dirty="0" smtClean="0"/>
              <a:t>и содержащий в себе множество смыслов (например, ветер и вьюга в поэме «Двенадцать»)? </a:t>
            </a:r>
          </a:p>
          <a:p>
            <a:pPr algn="just">
              <a:buNone/>
            </a:pPr>
            <a:r>
              <a:rPr lang="ru-RU" dirty="0" smtClean="0"/>
              <a:t>                               </a:t>
            </a:r>
          </a:p>
          <a:p>
            <a:pPr algn="just">
              <a:buNone/>
            </a:pPr>
            <a:r>
              <a:rPr lang="ru-RU" dirty="0" smtClean="0"/>
              <a:t>                                                   (символ)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А.А.БЛОК «ДВЕНАДЦАТЬ»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2. Какой литературный </a:t>
            </a:r>
            <a:r>
              <a:rPr lang="ru-RU" b="1" dirty="0" smtClean="0"/>
              <a:t>прием использует А.А. Блок в начале и в конце поэмы «Две</a:t>
            </a:r>
            <a:r>
              <a:rPr lang="ru-RU" dirty="0" smtClean="0"/>
              <a:t>надцать», противопоставляя образы?                                (контраст)</a:t>
            </a:r>
          </a:p>
          <a:p>
            <a:r>
              <a:rPr lang="ru-RU" dirty="0" smtClean="0"/>
              <a:t>3. К какому </a:t>
            </a:r>
            <a:r>
              <a:rPr lang="ru-RU" b="1" dirty="0" smtClean="0"/>
              <a:t>лирическому жанру относится приведенный фрагмент поэмы? (песни)</a:t>
            </a:r>
          </a:p>
          <a:p>
            <a:pPr>
              <a:buNone/>
            </a:pPr>
            <a:r>
              <a:rPr lang="ru-RU" dirty="0" smtClean="0"/>
              <a:t>   Как пошли наши ребята</a:t>
            </a:r>
          </a:p>
          <a:p>
            <a:pPr>
              <a:buNone/>
            </a:pPr>
            <a:r>
              <a:rPr lang="ru-RU" dirty="0" smtClean="0"/>
              <a:t>   В красной гвардии служить-</a:t>
            </a:r>
          </a:p>
          <a:p>
            <a:pPr>
              <a:buNone/>
            </a:pPr>
            <a:r>
              <a:rPr lang="ru-RU" dirty="0" smtClean="0"/>
              <a:t>   В красной гвардии служить-</a:t>
            </a:r>
          </a:p>
          <a:p>
            <a:pPr>
              <a:buNone/>
            </a:pPr>
            <a:r>
              <a:rPr lang="ru-RU" dirty="0" smtClean="0"/>
              <a:t>   Буйну голову сложить!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Специфика заданий С2, С4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Задание С2 требует включения анализируемого материала в литературный контекст</a:t>
            </a:r>
          </a:p>
          <a:p>
            <a:endParaRPr lang="ru-RU" dirty="0" smtClean="0"/>
          </a:p>
          <a:p>
            <a:r>
              <a:rPr lang="ru-RU" dirty="0" smtClean="0"/>
              <a:t>и высказывания о связи проблематики данного фрагмента лироэпического произведения с произведениями других отечественных писателей-классиков.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Подготовка к заданиям С1 – С2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С1 – С3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С2 –С4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Задания С1 – С3 направлены на анализ идейно-художественного содержания  текста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Задания С2-С4  требуют обращения к другим произведениям того же автора или других писателей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5926484" cy="414318"/>
          </a:xfrm>
        </p:spPr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714356"/>
            <a:ext cx="7286676" cy="17145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Определите разницу в постановке проблемных вопросов </a:t>
            </a:r>
            <a:r>
              <a:rPr lang="ru-RU" sz="2000" b="1" dirty="0" smtClean="0"/>
              <a:t>в каждой  из групп заданий и сформулируйте их основную мысль, которую следует раскрыть в сочинении. Запишите эти формулировки.</a:t>
            </a:r>
            <a:endParaRPr lang="ru-RU" sz="2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2357430"/>
            <a:ext cx="7339042" cy="4147922"/>
          </a:xfrm>
        </p:spPr>
        <p:txBody>
          <a:bodyPr/>
          <a:lstStyle/>
          <a:p>
            <a:pPr algn="just"/>
            <a:r>
              <a:rPr lang="ru-RU" dirty="0" smtClean="0"/>
              <a:t>1.</a:t>
            </a:r>
            <a:r>
              <a:rPr lang="ru-RU" sz="2000" dirty="0" smtClean="0"/>
              <a:t> </a:t>
            </a:r>
            <a:r>
              <a:rPr lang="ru-RU" sz="2000" b="1" dirty="0" smtClean="0"/>
              <a:t>В чем проявляется национальный колорит баллады В.А. Жуковского «Светлана»?/</a:t>
            </a:r>
            <a:r>
              <a:rPr lang="ru-RU" sz="2000" dirty="0" smtClean="0"/>
              <a:t> </a:t>
            </a:r>
            <a:r>
              <a:rPr lang="ru-RU" sz="2000" i="1" dirty="0" smtClean="0"/>
              <a:t>Какие черты позволяют назвать героиню баллады В.А. Жуковского «Светлана» воплощением характера русской девушки ?</a:t>
            </a:r>
          </a:p>
          <a:p>
            <a:pPr algn="just"/>
            <a:r>
              <a:rPr lang="ru-RU" sz="2000" dirty="0" smtClean="0"/>
              <a:t>2</a:t>
            </a:r>
            <a:r>
              <a:rPr lang="ru-RU" sz="2000" b="1" dirty="0" smtClean="0"/>
              <a:t>. В чем смыл названия поэмы Н.В Гоголя «Мертвые души»?/</a:t>
            </a:r>
            <a:r>
              <a:rPr lang="ru-RU" sz="2000" dirty="0" smtClean="0"/>
              <a:t> </a:t>
            </a:r>
            <a:r>
              <a:rPr lang="ru-RU" sz="2000" i="1" dirty="0" smtClean="0"/>
              <a:t>Кого из героев поэмы Н.В. Гоголя «Мертвые души» можно назвать «мертвой душой»?</a:t>
            </a:r>
          </a:p>
          <a:p>
            <a:pPr algn="just"/>
            <a:r>
              <a:rPr lang="ru-RU" sz="2000" b="1" dirty="0" smtClean="0"/>
              <a:t>3. Какова роль фольклорных элементов в поэме Н.А. Некрасова «кому на Руси жить хорошо»?/</a:t>
            </a:r>
            <a:r>
              <a:rPr lang="ru-RU" sz="2000" b="1" i="1" dirty="0" smtClean="0"/>
              <a:t>Какие черты поэмы Н.А. Некрасова «Кому на Руси жить хорошо» позволяют исследователям называть ее народной эпопеей?.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4657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Задание №1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67604" cy="5455628"/>
          </a:xfrm>
        </p:spPr>
        <p:txBody>
          <a:bodyPr/>
          <a:lstStyle/>
          <a:p>
            <a:pPr algn="just"/>
            <a:r>
              <a:rPr lang="ru-RU" sz="2000" i="1" dirty="0" smtClean="0"/>
              <a:t>4. </a:t>
            </a:r>
            <a:r>
              <a:rPr lang="ru-RU" sz="2000" b="1" dirty="0" smtClean="0"/>
              <a:t>Какова роль образа Христа в финале поэмы А.А. Блока «Двенадцать»?/</a:t>
            </a:r>
            <a:r>
              <a:rPr lang="ru-RU" sz="2000" i="1" dirty="0" smtClean="0"/>
              <a:t> </a:t>
            </a:r>
            <a:r>
              <a:rPr lang="ru-RU" sz="2000" dirty="0" smtClean="0"/>
              <a:t>Какова роль христианских мотивов в поэме А.А. Блока «Двенадцать»?</a:t>
            </a:r>
          </a:p>
          <a:p>
            <a:endParaRPr lang="ru-RU" sz="2000" b="1" dirty="0" smtClean="0"/>
          </a:p>
          <a:p>
            <a:pPr algn="just"/>
            <a:r>
              <a:rPr lang="ru-RU" sz="2000" b="1" dirty="0" smtClean="0"/>
              <a:t>5.Почему герой поэмы В.В. Маяковского»Облако в штанах» называет себя «тринадцатым апостолом»?/ </a:t>
            </a:r>
            <a:r>
              <a:rPr lang="ru-RU" sz="2000" i="1" dirty="0" smtClean="0"/>
              <a:t>Как проявляются богоборческие мотивы в поэме В.В. Маяковского «Облако в штанах»?</a:t>
            </a:r>
          </a:p>
          <a:p>
            <a:endParaRPr lang="ru-RU" sz="2000" i="1" dirty="0" smtClean="0"/>
          </a:p>
          <a:p>
            <a:pPr algn="just"/>
            <a:r>
              <a:rPr lang="ru-RU" sz="2000" i="1" dirty="0" smtClean="0"/>
              <a:t>6. </a:t>
            </a:r>
            <a:r>
              <a:rPr lang="ru-RU" sz="2000" b="1" i="1" dirty="0" smtClean="0"/>
              <a:t>В чем особенность взгляда на войну в </a:t>
            </a:r>
            <a:r>
              <a:rPr lang="ru-RU" sz="2000" b="1" i="1" dirty="0" err="1" smtClean="0"/>
              <a:t>поэжме</a:t>
            </a:r>
            <a:r>
              <a:rPr lang="ru-RU" sz="2000" b="1" i="1" dirty="0" smtClean="0"/>
              <a:t> А.Т. Твардовского «Василий Теркин»?/ </a:t>
            </a:r>
            <a:r>
              <a:rPr lang="ru-RU" sz="2000" i="1" dirty="0" smtClean="0"/>
              <a:t>Какую роль в поэме А.Т. Твардовского «Василий Теркин» играет образ автора?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Неординарный </a:t>
            </a:r>
            <a:r>
              <a:rPr lang="ru-RU" sz="2400" dirty="0" err="1" smtClean="0"/>
              <a:t>герой</a:t>
            </a:r>
            <a:r>
              <a:rPr lang="ru-RU" dirty="0" err="1" smtClean="0"/>
              <a:t>,</a:t>
            </a:r>
            <a:r>
              <a:rPr lang="ru-RU" sz="2400" dirty="0" err="1" smtClean="0"/>
              <a:t>противостоящий</a:t>
            </a:r>
            <a:r>
              <a:rPr lang="ru-RU" sz="2400" dirty="0" smtClean="0"/>
              <a:t> окружающему миру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 smtClean="0"/>
              <a:t>1.Неординарный герой, активно противостоящий  окружающему миру, характерен для произведений писателей-романтиков.</a:t>
            </a:r>
          </a:p>
          <a:p>
            <a:r>
              <a:rPr lang="ru-RU" sz="2200" dirty="0" smtClean="0"/>
              <a:t>2. Мцыри – один из таких героев, для него стремление к свободе становится «одной, но пламенной страстью», заставляющей юношу бежать из монастыря, где он чувствует себя чужим, но свобода оказывается для выросшего в неволе мальчика-горца недостижимым идеалом6 он погибает , не добравшись до «страны </a:t>
            </a:r>
            <a:r>
              <a:rPr lang="ru-RU" sz="2200" dirty="0" err="1" smtClean="0"/>
              <a:t>отцо</a:t>
            </a:r>
            <a:r>
              <a:rPr lang="ru-RU" sz="2200" dirty="0" smtClean="0"/>
              <a:t>».</a:t>
            </a:r>
          </a:p>
          <a:p>
            <a:r>
              <a:rPr lang="ru-RU" sz="2200" dirty="0" smtClean="0"/>
              <a:t>3. Лермонтов с сочувствием рисует этого героя, в котором отразились черты личности самого поэта6 мятежный дух, стремление к свободе и чувство бесконечного одиночества.</a:t>
            </a:r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Распределение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Современная модель ЕГЭ – </a:t>
            </a:r>
            <a:r>
              <a:rPr lang="ru-RU" b="1" dirty="0" smtClean="0"/>
              <a:t>двухуровневая </a:t>
            </a:r>
            <a:r>
              <a:rPr lang="ru-RU" dirty="0" smtClean="0"/>
              <a:t>проверка знаний </a:t>
            </a:r>
            <a:r>
              <a:rPr lang="ru-RU" dirty="0" err="1" smtClean="0"/>
              <a:t>зкзаменуемых</a:t>
            </a:r>
            <a:r>
              <a:rPr lang="ru-RU" dirty="0" smtClean="0"/>
              <a:t> :</a:t>
            </a:r>
          </a:p>
          <a:p>
            <a:pPr>
              <a:buNone/>
            </a:pPr>
            <a:r>
              <a:rPr lang="ru-RU" b="1" dirty="0" smtClean="0"/>
              <a:t>  базовый  </a:t>
            </a:r>
            <a:r>
              <a:rPr lang="ru-RU" dirty="0" smtClean="0"/>
              <a:t>уровень               </a:t>
            </a:r>
            <a:r>
              <a:rPr lang="ru-RU" b="1" dirty="0" smtClean="0"/>
              <a:t>профильный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В структурном отношении </a:t>
            </a:r>
            <a:r>
              <a:rPr lang="ru-RU" b="1" dirty="0" smtClean="0"/>
              <a:t>1 и 2 часть выстроены ступенчато: </a:t>
            </a:r>
          </a:p>
          <a:p>
            <a:pPr>
              <a:buNone/>
            </a:pPr>
            <a:r>
              <a:rPr lang="ru-RU" dirty="0" smtClean="0"/>
              <a:t>   - от ? базового уровня-----</a:t>
            </a:r>
          </a:p>
          <a:p>
            <a:pPr>
              <a:buNone/>
            </a:pPr>
            <a:r>
              <a:rPr lang="ru-RU" dirty="0" smtClean="0"/>
              <a:t>                   к конкретному тексту -----</a:t>
            </a:r>
          </a:p>
          <a:p>
            <a:pPr>
              <a:buNone/>
            </a:pPr>
            <a:r>
              <a:rPr lang="ru-RU" dirty="0" smtClean="0"/>
              <a:t>                          к заданиям повышенного</a:t>
            </a:r>
          </a:p>
          <a:p>
            <a:pPr>
              <a:buNone/>
            </a:pPr>
            <a:r>
              <a:rPr lang="ru-RU" dirty="0" smtClean="0"/>
              <a:t>                             уровня обобщающего типа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339042" cy="3943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7339042" cy="5598504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4. Среди романтических героев русской литературы, также стремящихся обрести свободу, можно </a:t>
            </a:r>
            <a:r>
              <a:rPr lang="ru-RU" sz="2200" dirty="0" err="1" smtClean="0"/>
              <a:t>выделиь</a:t>
            </a:r>
            <a:r>
              <a:rPr lang="ru-RU" sz="2200" dirty="0" smtClean="0"/>
              <a:t> пушкинского Алеко из поэмы «Цыганы».</a:t>
            </a:r>
          </a:p>
          <a:p>
            <a:r>
              <a:rPr lang="ru-RU" sz="2200" dirty="0" smtClean="0"/>
              <a:t>5.Как и Мцыри, Алеко оказывается в необычной для него среде – в цыганском таборе – и не может до конца принять его законы6 «воля для себя2 оборачивается гибелью для других и одиночеством для него самого.</a:t>
            </a:r>
          </a:p>
          <a:p>
            <a:r>
              <a:rPr lang="ru-RU" sz="2200" dirty="0" smtClean="0"/>
              <a:t>6. В </a:t>
            </a:r>
            <a:r>
              <a:rPr lang="ru-RU" sz="2200" dirty="0" err="1" smtClean="0"/>
              <a:t>лтитературе</a:t>
            </a:r>
            <a:r>
              <a:rPr lang="ru-RU" sz="2200" dirty="0" smtClean="0"/>
              <a:t> конца Х!Х – начала ХХ века сходного героя показывает М Горький в легенде о </a:t>
            </a:r>
            <a:r>
              <a:rPr lang="ru-RU" sz="2200" dirty="0" err="1" smtClean="0"/>
              <a:t>Ларре</a:t>
            </a:r>
            <a:r>
              <a:rPr lang="ru-RU" sz="2200" dirty="0" smtClean="0"/>
              <a:t> из рассказа «Старуха </a:t>
            </a:r>
            <a:r>
              <a:rPr lang="ru-RU" sz="2200" dirty="0" err="1" smtClean="0"/>
              <a:t>Изергиль</a:t>
            </a:r>
            <a:r>
              <a:rPr lang="ru-RU" sz="2200" dirty="0" smtClean="0"/>
              <a:t>».</a:t>
            </a:r>
          </a:p>
          <a:p>
            <a:r>
              <a:rPr lang="ru-RU" sz="2200" dirty="0" smtClean="0"/>
              <a:t>7. Сын женщины и орла, он не находит себе места в </a:t>
            </a:r>
            <a:r>
              <a:rPr lang="ru-RU" sz="2200" dirty="0" err="1" smtClean="0"/>
              <a:t>мире,племя</a:t>
            </a:r>
            <a:r>
              <a:rPr lang="ru-RU" sz="2200" dirty="0" smtClean="0"/>
              <a:t> его матери не хочет принять того, кто считает себя»первым на земле» и не колеблясь убивает девушку, отвергшую его.</a:t>
            </a:r>
          </a:p>
          <a:p>
            <a:r>
              <a:rPr lang="ru-RU" sz="2200" dirty="0" smtClean="0"/>
              <a:t>8. Такой герой-романтик, который , в отличие от Мцыри, в своем противостоянии окружающему миру способен во имя собственной свободы пожертвовать свободой и даже </a:t>
            </a:r>
            <a:r>
              <a:rPr lang="ru-RU" sz="2200" dirty="0" err="1" smtClean="0"/>
              <a:t>жизньбю</a:t>
            </a:r>
            <a:r>
              <a:rPr lang="ru-RU" sz="2200" dirty="0" smtClean="0"/>
              <a:t> других людей, осуждается и Пушкиным, и Горьким.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70652" cy="1177312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НЕОРДИНАРНЫЙ ГЕРОЙ, ПРОТИВОСТОЯЩИЙ ОКРУЖАЮЩЕМУ МИРУ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М.Ю.Лермонтов.»Мцыри»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А.С. Пушкин. «Цыганы»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Стремление к свободе становится для Мцыри «одной, но пламенной страстью»,</a:t>
            </a:r>
          </a:p>
          <a:p>
            <a:pPr>
              <a:buNone/>
            </a:pPr>
            <a:r>
              <a:rPr lang="ru-RU" dirty="0" smtClean="0"/>
              <a:t>    заставляющей юношу бежать из монастыря, где он чувствует себя чужим, но свобода оказывается для выросшего в неволе мальчика –горца недостижимым идеалом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Алеко бежит в цыганский табор от «неволи душных городов», так как считает, что</a:t>
            </a:r>
          </a:p>
          <a:p>
            <a:r>
              <a:rPr lang="ru-RU" dirty="0" smtClean="0"/>
              <a:t>именно здесь может найти истинную свободу, но, как и Мцыри, Алеко ждет разочарование: среди вольных цыган он оказывается чужим, поскольку хочет свободы</a:t>
            </a:r>
          </a:p>
          <a:p>
            <a:r>
              <a:rPr lang="ru-RU" dirty="0" smtClean="0"/>
              <a:t>лишь для себя.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1751638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М. Горький.</a:t>
            </a:r>
            <a:br>
              <a:rPr lang="ru-RU" dirty="0" smtClean="0"/>
            </a:br>
            <a:r>
              <a:rPr lang="ru-RU" dirty="0" smtClean="0"/>
              <a:t>«Старуха </a:t>
            </a:r>
            <a:r>
              <a:rPr lang="ru-RU" dirty="0" err="1" smtClean="0"/>
              <a:t>Изергиль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(Легенда о </a:t>
            </a:r>
            <a:r>
              <a:rPr lang="ru-RU" dirty="0" err="1" smtClean="0"/>
              <a:t>Ларре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7267604" cy="41697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Ларре</a:t>
            </a:r>
            <a:r>
              <a:rPr lang="ru-RU" dirty="0" smtClean="0"/>
              <a:t> тоже воплотился дух романтической свободы, он, как и Мцыри, оказался как бы между двух миров – вольных, гордых, беспощадных орлов и мирных , живущих в гармонии с природой людей. </a:t>
            </a:r>
          </a:p>
          <a:p>
            <a:r>
              <a:rPr lang="ru-RU" dirty="0" smtClean="0"/>
              <a:t>Как и пушкинский Алеко, он признает только свои права на свободу, убивая девушку, отвергнувшую его.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2108828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ПОДВЕДЕНИЕ ЛИРИЧЕСКИМ ГЕРОЕМ ИТОГОВ МОЛОДОСТИ,</a:t>
            </a:r>
            <a:br>
              <a:rPr lang="ru-RU" dirty="0" smtClean="0"/>
            </a:br>
            <a:r>
              <a:rPr lang="ru-RU" dirty="0" smtClean="0"/>
              <a:t>ПРОЩАНИЕ С ЛЮБОВЬЮ, НАДЕЖДАМИ, МЕЧТАМИ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7267604" cy="38839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Прощание с надеждами юности </a:t>
            </a:r>
          </a:p>
          <a:p>
            <a:r>
              <a:rPr lang="ru-RU" b="1" dirty="0" smtClean="0"/>
              <a:t>М.Ю. Лермонтов.«Дума», «Как часто пестрою толпою окружен», «И скучно и грустно»</a:t>
            </a:r>
          </a:p>
          <a:p>
            <a:r>
              <a:rPr lang="ru-RU" dirty="0" smtClean="0"/>
              <a:t>В элегии «И скучно и грустно» герой опровергает юношеские стремления к счастью,</a:t>
            </a:r>
          </a:p>
          <a:p>
            <a:pPr>
              <a:buNone/>
            </a:pPr>
            <a:r>
              <a:rPr lang="ru-RU" dirty="0" smtClean="0"/>
              <a:t>   любви. Однако утрата земных надежд сочетается с ожиданием духовных </a:t>
            </a:r>
            <a:r>
              <a:rPr lang="ru-RU" dirty="0" err="1" smtClean="0"/>
              <a:t>сверше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ний</a:t>
            </a:r>
            <a:r>
              <a:rPr lang="ru-RU" dirty="0" smtClean="0"/>
              <a:t>: «Начать готов я жизнь другую»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358114" cy="1571636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ПОДВЕДЕНИЕ ЛИРИЧЕСКИМ ГЕРОЕМ ИТОГОВ МОЛОДОСТИ,</a:t>
            </a:r>
            <a:br>
              <a:rPr lang="ru-RU" sz="2400" dirty="0" smtClean="0"/>
            </a:br>
            <a:r>
              <a:rPr lang="ru-RU" sz="2400" dirty="0" smtClean="0"/>
              <a:t>ПРОЩАНИЕ С ЛЮБОВЬЮ, НАДЕЖДАМИ, МЕЧТАМИ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.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А.А. Блок. «О доблести, о подвигах, о славе»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С. Есенин.» Не жалею, не зову, не плачу…»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Содержанием стихотворения является изображение переломных моментов в жизни лирического героя (отказ от «забав юности», поиски иных, высших истин,</a:t>
            </a:r>
          </a:p>
          <a:p>
            <a:r>
              <a:rPr lang="ru-RU" dirty="0" smtClean="0"/>
              <a:t>обретение общественных </a:t>
            </a:r>
            <a:r>
              <a:rPr lang="ru-RU" dirty="0" err="1" smtClean="0"/>
              <a:t>идеалов_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Свою прощальную песнь по уходящей молодости С.А. Есенин символически </a:t>
            </a:r>
          </a:p>
          <a:p>
            <a:r>
              <a:rPr lang="ru-RU" dirty="0" smtClean="0"/>
              <a:t>окрашивает в тона русского пейзажа. Поэт благословляет светлые мгновенья, отвергает всё недостойное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ОБРАЗ МЕТЕЛИ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ru-RU" b="1" dirty="0" smtClean="0"/>
              <a:t>А. С. Пушкин. «Капитанская дочка»</a:t>
            </a:r>
          </a:p>
          <a:p>
            <a:r>
              <a:rPr lang="ru-RU" b="1" dirty="0" smtClean="0"/>
              <a:t>М.А. Булгаков.</a:t>
            </a:r>
          </a:p>
          <a:p>
            <a:pPr>
              <a:buNone/>
            </a:pPr>
            <a:r>
              <a:rPr lang="ru-RU" b="1" dirty="0" smtClean="0"/>
              <a:t> «Собачье сердце» </a:t>
            </a:r>
          </a:p>
          <a:p>
            <a:pPr>
              <a:buNone/>
            </a:pPr>
            <a:r>
              <a:rPr lang="ru-RU" b="1" dirty="0" smtClean="0"/>
              <a:t>   А. Блок. </a:t>
            </a:r>
          </a:p>
          <a:p>
            <a:pPr>
              <a:buNone/>
            </a:pPr>
            <a:r>
              <a:rPr lang="ru-RU" b="1" dirty="0" smtClean="0"/>
              <a:t>«Двенадцать», цикл «Снежная маска»</a:t>
            </a:r>
          </a:p>
          <a:p>
            <a:r>
              <a:rPr lang="ru-RU" b="1" dirty="0" smtClean="0"/>
              <a:t> Е.А. Евтушенко.</a:t>
            </a:r>
          </a:p>
          <a:p>
            <a:pPr>
              <a:buNone/>
            </a:pPr>
            <a:r>
              <a:rPr lang="ru-RU" b="1" dirty="0" smtClean="0"/>
              <a:t>  «Идут белые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снеги</a:t>
            </a:r>
            <a:r>
              <a:rPr lang="ru-RU" b="1" dirty="0" smtClean="0"/>
              <a:t>…»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Образ метели является традиционным для русской литературы Х1Х и ХХ веков. Идейно-художественные функции «метели» многообразны. Природная стихия</a:t>
            </a:r>
          </a:p>
          <a:p>
            <a:r>
              <a:rPr lang="ru-RU" sz="2000" dirty="0" smtClean="0"/>
              <a:t>выступает как символ судьбы или олицетворяет стихию революционного восстания, бунта , а также становится знаком страстей, хаоса жизни.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МОТИВ УТРАТЫ СЕМЕЙНГОГО ГНЕЗДА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А.П. Чехов .»Вишневый сад»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М. Шолохов. «Тихий Дон»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Мотив утраты семейного гнезда – традиционный мотив всей русской литературы. </a:t>
            </a:r>
          </a:p>
          <a:p>
            <a:r>
              <a:rPr lang="ru-RU" dirty="0" smtClean="0"/>
              <a:t>В классических произведениях Х1Х века он связан сюжетом утраты дворянских</a:t>
            </a:r>
          </a:p>
          <a:p>
            <a:r>
              <a:rPr lang="ru-RU" dirty="0" smtClean="0"/>
              <a:t>имений, которые строились не для получения дохода, а для мирной жизни целых</a:t>
            </a:r>
          </a:p>
          <a:p>
            <a:r>
              <a:rPr lang="ru-RU" dirty="0" smtClean="0"/>
              <a:t>поколений дворянской семьи, жизни, полной удовольствий, празднеств, а также</a:t>
            </a:r>
          </a:p>
          <a:p>
            <a:r>
              <a:rPr lang="ru-RU" dirty="0" smtClean="0"/>
              <a:t>общения с науками и искусством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Исторические катаклизмы обусловливают потерю семейного очага героями «Тихого Дона» , когда казаки лишаются своих куреней, нажитого тяжким трудом имущества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Специфика заданий С5.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1.Глубина и самостоятельность понимания проблемы, предложенной в вопросе – 3 балла</a:t>
            </a:r>
          </a:p>
          <a:p>
            <a:r>
              <a:rPr lang="ru-RU" b="1" dirty="0" smtClean="0"/>
              <a:t>2.Уровень владения теоретико-литературными знаниями -2 балла</a:t>
            </a:r>
          </a:p>
          <a:p>
            <a:r>
              <a:rPr lang="ru-RU" b="1" dirty="0" smtClean="0"/>
              <a:t>3.Обоснованность привлечения текста произведения – 3 балла</a:t>
            </a:r>
          </a:p>
          <a:p>
            <a:r>
              <a:rPr lang="ru-RU" b="1" dirty="0" smtClean="0"/>
              <a:t>4. Последовательность и логичность изложения -3 балла</a:t>
            </a:r>
          </a:p>
          <a:p>
            <a:r>
              <a:rPr lang="ru-RU" b="1" dirty="0" smtClean="0"/>
              <a:t>5.Следование нормам речи – 3 балла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53719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Задание №2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8"/>
            <a:r>
              <a:rPr lang="ru-RU" sz="1200" dirty="0" smtClean="0"/>
              <a:t>Прочитайте сочинение.</a:t>
            </a:r>
          </a:p>
          <a:p>
            <a:endParaRPr lang="ru-RU" sz="2400" dirty="0" smtClean="0"/>
          </a:p>
          <a:p>
            <a:r>
              <a:rPr lang="ru-RU" sz="2400" dirty="0" smtClean="0"/>
              <a:t>Разделите текст сочинения на части , соответствующие логике развития мысли.</a:t>
            </a:r>
          </a:p>
          <a:p>
            <a:endParaRPr lang="ru-RU" sz="2400" dirty="0" smtClean="0"/>
          </a:p>
          <a:p>
            <a:r>
              <a:rPr lang="ru-RU" sz="2400" dirty="0" smtClean="0"/>
              <a:t>В каждой из частей выделите главную мысль, </a:t>
            </a:r>
          </a:p>
          <a:p>
            <a:endParaRPr lang="ru-RU" sz="2400" dirty="0" smtClean="0"/>
          </a:p>
          <a:p>
            <a:r>
              <a:rPr lang="ru-RU" sz="2400" dirty="0" smtClean="0"/>
              <a:t>Сформулируйте эту мысль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Составьте тезисный план сочинения, используя выделенные вами основные мысли.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46588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С5.1 В чем смысл эпиграфа к поэме </a:t>
            </a:r>
            <a:br>
              <a:rPr lang="ru-RU" sz="2200" dirty="0" smtClean="0"/>
            </a:br>
            <a:r>
              <a:rPr lang="ru-RU" sz="2200" dirty="0" smtClean="0"/>
              <a:t>М. Ю. Лермонтова«Мцыри»: «Вкушая, </a:t>
            </a:r>
            <a:r>
              <a:rPr lang="ru-RU" sz="2200" dirty="0" err="1" smtClean="0"/>
              <a:t>вкусих</a:t>
            </a:r>
            <a:r>
              <a:rPr lang="ru-RU" sz="2200" dirty="0" smtClean="0"/>
              <a:t> мало меда, и се аз умираю 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7267604" cy="466981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Эпиграф</a:t>
            </a:r>
            <a:r>
              <a:rPr lang="ru-RU" sz="2200" dirty="0" smtClean="0"/>
              <a:t> поэмы М.Ю. Лермонтова отсылает нас к </a:t>
            </a:r>
            <a:r>
              <a:rPr lang="ru-RU" sz="2200" b="1" dirty="0" smtClean="0"/>
              <a:t>библейскому сюжету </a:t>
            </a:r>
            <a:r>
              <a:rPr lang="ru-RU" sz="2200" dirty="0" smtClean="0"/>
              <a:t>Во время одной из битв воины Саула почувствовали себя утомленными. Но царь сказал, что казнит всякого, кто отведает пищу, пока не отомстит врагам своим. И никто из народа не вкусил хлеба. Только сын Саула </a:t>
            </a:r>
            <a:r>
              <a:rPr lang="ru-RU" sz="2200" dirty="0" err="1" smtClean="0"/>
              <a:t>Ианофан</a:t>
            </a:r>
            <a:r>
              <a:rPr lang="ru-RU" sz="2200" dirty="0" smtClean="0"/>
              <a:t>, не знавший о заклятии отца, отведал немного мёда. Перед казнью он с горечью произнес:</a:t>
            </a:r>
          </a:p>
          <a:p>
            <a:r>
              <a:rPr lang="ru-RU" sz="2200" dirty="0" smtClean="0"/>
              <a:t> «Вкушая, </a:t>
            </a:r>
            <a:r>
              <a:rPr lang="ru-RU" sz="2200" dirty="0" err="1" smtClean="0"/>
              <a:t>вкусих</a:t>
            </a:r>
            <a:r>
              <a:rPr lang="ru-RU" sz="2200" dirty="0" smtClean="0"/>
              <a:t> мало</a:t>
            </a:r>
          </a:p>
          <a:p>
            <a:pPr>
              <a:buNone/>
            </a:pPr>
            <a:r>
              <a:rPr lang="ru-RU" sz="2200" dirty="0" smtClean="0"/>
              <a:t>      мёда, и се аз умираю».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  <a:solidFill>
            <a:schemeClr val="accent3"/>
          </a:solidFill>
        </p:spPr>
        <p:txBody>
          <a:bodyPr/>
          <a:lstStyle/>
          <a:p>
            <a:r>
              <a:rPr lang="ru-RU" dirty="0" smtClean="0"/>
              <a:t>Структура Ким</a:t>
            </a:r>
            <a:r>
              <a:rPr lang="ru-RU" sz="2800" dirty="0" smtClean="0"/>
              <a:t>а  </a:t>
            </a:r>
            <a:r>
              <a:rPr lang="ru-RU" sz="3600" dirty="0" err="1" smtClean="0"/>
              <a:t>егэ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800" b="1" u="sng" dirty="0" smtClean="0"/>
              <a:t>Часть 1-</a:t>
            </a:r>
          </a:p>
          <a:p>
            <a:pPr>
              <a:buNone/>
            </a:pPr>
            <a:r>
              <a:rPr lang="ru-RU" dirty="0" smtClean="0"/>
              <a:t> В1-В7 – базовый уровень</a:t>
            </a:r>
          </a:p>
          <a:p>
            <a:pPr>
              <a:buNone/>
            </a:pPr>
            <a:r>
              <a:rPr lang="ru-RU" dirty="0" smtClean="0"/>
              <a:t>       С1-С2- повышенный уровень сложности</a:t>
            </a:r>
          </a:p>
          <a:p>
            <a:pPr>
              <a:buNone/>
            </a:pPr>
            <a:r>
              <a:rPr lang="ru-RU" sz="2800" b="1" u="sng" dirty="0" smtClean="0"/>
              <a:t>Часть 2 –</a:t>
            </a:r>
          </a:p>
          <a:p>
            <a:pPr>
              <a:buNone/>
            </a:pPr>
            <a:r>
              <a:rPr lang="ru-RU" dirty="0" smtClean="0"/>
              <a:t> В8 –В12 –базовый уровень</a:t>
            </a:r>
          </a:p>
          <a:p>
            <a:pPr>
              <a:buNone/>
            </a:pPr>
            <a:r>
              <a:rPr lang="ru-RU" dirty="0" smtClean="0"/>
              <a:t>       С3 –С4- повышенный уровень сложности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800" b="1" u="sng" dirty="0" smtClean="0"/>
              <a:t>Часть 3 </a:t>
            </a:r>
            <a:r>
              <a:rPr lang="ru-RU" u="sng" dirty="0" smtClean="0"/>
              <a:t>–</a:t>
            </a:r>
          </a:p>
          <a:p>
            <a:pPr>
              <a:buNone/>
            </a:pPr>
            <a:r>
              <a:rPr lang="ru-RU" dirty="0" smtClean="0"/>
              <a:t>               С5.1</a:t>
            </a:r>
          </a:p>
          <a:p>
            <a:pPr>
              <a:buNone/>
            </a:pPr>
            <a:r>
              <a:rPr lang="ru-RU" dirty="0" smtClean="0"/>
              <a:t>               С5.2   высокий уровень сложности</a:t>
            </a:r>
          </a:p>
          <a:p>
            <a:pPr>
              <a:buNone/>
            </a:pPr>
            <a:r>
              <a:rPr lang="ru-RU" dirty="0" smtClean="0"/>
              <a:t>               С5.5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Эти слова отражают несправедливость судьбы не только сына Саула, но и </a:t>
            </a:r>
            <a:r>
              <a:rPr lang="ru-RU" dirty="0" err="1" smtClean="0"/>
              <a:t>лермонтовского</a:t>
            </a:r>
            <a:r>
              <a:rPr lang="ru-RU" dirty="0" smtClean="0"/>
              <a:t> героя, который жил настоящей жизнью лишь три дня и должен был умереть во цвете лет.</a:t>
            </a:r>
          </a:p>
          <a:p>
            <a:pPr algn="just"/>
            <a:r>
              <a:rPr lang="ru-RU" dirty="0" smtClean="0"/>
              <a:t>Поэма М.Ю. Лермонтова начинается с </a:t>
            </a:r>
            <a:r>
              <a:rPr lang="ru-RU" b="1" dirty="0" smtClean="0"/>
              <a:t>рассказа </a:t>
            </a:r>
            <a:r>
              <a:rPr lang="ru-RU" dirty="0" smtClean="0"/>
              <a:t>о том, как после покорения Грузии Россией пленный ребенок находит приют «в стенах хранительных» монастыря. Воспитанный в семье горцев он наследует«Могучий дух его отцов»: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Он знаком пищу отвергал</a:t>
            </a:r>
          </a:p>
          <a:p>
            <a:pPr algn="just"/>
            <a:r>
              <a:rPr lang="ru-RU" dirty="0" smtClean="0"/>
              <a:t>И тихо, гордо умирал.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Мцыри будет томиться «неясною тоской по стороне своей родной». Противоречие внешнего облика («и слаб, и гибок, как тростник») и внутренней силы героя составит основу </a:t>
            </a:r>
            <a:r>
              <a:rPr lang="ru-RU" sz="2000" b="1" u="sng" dirty="0" smtClean="0"/>
              <a:t>романтического характера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Готовый принять монашеский обет, послушник неожиданно совершит побег. Среди лесов, на воле, Мцыри превратится в героя </a:t>
            </a:r>
            <a:r>
              <a:rPr lang="ru-RU" b="1" u="sng" dirty="0" smtClean="0"/>
              <a:t>народно </a:t>
            </a:r>
            <a:r>
              <a:rPr lang="ru-RU" dirty="0" smtClean="0"/>
              <a:t>- </a:t>
            </a:r>
            <a:r>
              <a:rPr lang="ru-RU" u="sng" dirty="0" smtClean="0"/>
              <a:t>поэтического эпос</a:t>
            </a:r>
            <a:r>
              <a:rPr lang="ru-RU" dirty="0" smtClean="0"/>
              <a:t>а, вступив в схватку с барсом. После трехдневных</a:t>
            </a:r>
          </a:p>
          <a:p>
            <a:pPr algn="just"/>
            <a:r>
              <a:rPr lang="ru-RU" dirty="0" smtClean="0"/>
              <a:t>скитаний он возвратится в монастырь, чтобы умереть. Его пламенный монолог-исповедь будет исполнен тоской по родине и свободе.</a:t>
            </a:r>
          </a:p>
          <a:p>
            <a:pPr algn="just"/>
            <a:r>
              <a:rPr lang="ru-RU" dirty="0" smtClean="0"/>
              <a:t>Автор утверждает справедливость восстания Мцыри против рока, богоборческого бунта героя, что находит отражение в эпиграфе.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С5.1 Какой «горизонт ожиданий» </a:t>
            </a:r>
            <a:br>
              <a:rPr lang="ru-RU" sz="2400" dirty="0" smtClean="0"/>
            </a:br>
            <a:r>
              <a:rPr lang="ru-RU" sz="2400" dirty="0" smtClean="0"/>
              <a:t>несет в себе заглавие поэмы </a:t>
            </a:r>
            <a:br>
              <a:rPr lang="ru-RU" sz="2400" dirty="0" smtClean="0"/>
            </a:br>
            <a:r>
              <a:rPr lang="ru-RU" sz="2400" dirty="0" smtClean="0"/>
              <a:t>Н.В. Гоголя «Мертвые души»?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/>
              <a:t>Титульный лист первого издания «Мертвых душ», оформленный самим автором, представлял весьма</a:t>
            </a:r>
          </a:p>
          <a:p>
            <a:pPr>
              <a:buNone/>
            </a:pPr>
            <a:r>
              <a:rPr lang="ru-RU" sz="2200" dirty="0" smtClean="0"/>
              <a:t>    выразительную картину: множество черепов вокруг коляски Чичикова, символизирующей путь России.</a:t>
            </a:r>
          </a:p>
          <a:p>
            <a:r>
              <a:rPr lang="ru-RU" sz="2200" dirty="0" smtClean="0"/>
              <a:t>Тема жизни и смерти получила в творчестве Н.В. Гоголя широкое развитие. А в поэме «Мертвые души»стала основной. Называя человеческие пороки, писатель мечтал исправить их. Его </a:t>
            </a:r>
            <a:r>
              <a:rPr lang="ru-RU" sz="2200" u="sng" dirty="0" smtClean="0"/>
              <a:t>сатира </a:t>
            </a:r>
            <a:r>
              <a:rPr lang="ru-RU" sz="2200" dirty="0" smtClean="0"/>
              <a:t>превратилась в борьбу за « душу живую».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7143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Н.В. Гоголь поставил перед собой задачу (и вынес её в заглавие) – определить и показать читателю, чьи же души на самом деле являются «мертвыми» - умерших крестьян или здравствующих помещиков и чиновников. Городские чиновники уклоняются от своих прямых обязанностей, губернатор занят тем, что вышивает по тюлю. Помещики также не исполняют своих прямых обязанностей. Они не отцы своим крестьянам, не настоящие хозяева.</a:t>
            </a:r>
            <a:r>
              <a:rPr lang="ru-RU" sz="2400" dirty="0" smtClean="0"/>
              <a:t> Важным фактом становится отсутствие церквей на дороге, по которой движется бричка Чичикова. Люди отказались от Бога, следовательно впали в соблазн и грех. Только в главе о Плюшкине появляются два храма – значит, есть надежда на спасение души этого человека.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764386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Павел Иванович, подобно апостолу, совершает настоящий крестовый поход с целью вывести тени покойников из ада, оживить их.</a:t>
            </a:r>
          </a:p>
          <a:p>
            <a:r>
              <a:rPr lang="ru-RU" sz="2200" dirty="0" smtClean="0"/>
              <a:t>Ушедшие из жизни крестьяне сохранили живую душу. Это Степан Пробка, каретник Михеев. Сапожник Максим Телятников. Одухотворенным образом становится и губернаторская дочка: сюжетный мотив,</a:t>
            </a:r>
          </a:p>
          <a:p>
            <a:r>
              <a:rPr lang="ru-RU" sz="2200" dirty="0" smtClean="0"/>
              <a:t>с ней связанный, содержит намек на чувство любви. В лирических отступлениях автор рассматривает возможные пути духовного воскресения России. Недаром, по замыслу Гоголя, произведение должно было состоять из трех частей. Подобно «Божественной комедии» Данте. Из первой, «адовой», части</a:t>
            </a:r>
          </a:p>
          <a:p>
            <a:r>
              <a:rPr lang="ru-RU" sz="2200" dirty="0" smtClean="0"/>
              <a:t>предполагалось начать восхождение в рай.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С5.3Какова роль числа «12» в символике поэмы А. Блока «Двенадцать 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Двенадцать является одним из священных чисел: оно связано прежде всего с идеей времени и круга – двенадцать месяцев. Двенадцать часов. Таково и количество поименованных персонажей в пьесе А.П. Чехова «Вишневый сад». В поэме А.А. Блока число двенадцать обретает особый смысл.</a:t>
            </a:r>
          </a:p>
          <a:p>
            <a:r>
              <a:rPr lang="ru-RU" sz="2200" b="1" dirty="0" smtClean="0"/>
              <a:t>Число красногвардейцев революционного патруля равно количеству апостолов Христа, образ которого появляется в финале произведения «в белом венчике из роз».</a:t>
            </a:r>
          </a:p>
          <a:p>
            <a:pPr>
              <a:buNone/>
            </a:pPr>
            <a:r>
              <a:rPr lang="ru-RU" sz="2200" b="1" dirty="0" smtClean="0"/>
              <a:t>  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63579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2200" b="1" dirty="0" smtClean="0"/>
              <a:t>М. Волошин высказывает оригинальную идею о том, что солдаты конвоируют Иисуса. Однако справедливее видеть в этом символе благословение революции. Христос стал вестником нового мира, построенного на основе равенства, братства, свободы, выразителем чистоты, святости и трагического страдания в будущем. Но только в образе Христа Блок сумел воплотить символ духовного перерождения мира и личности.</a:t>
            </a:r>
          </a:p>
          <a:p>
            <a:pPr algn="just"/>
            <a:r>
              <a:rPr lang="ru-RU" sz="2200" b="1" dirty="0" smtClean="0"/>
              <a:t>Белый снег сопровождает двенадцать «апостолов» новой веры. При этом красногвардейцы соотно</a:t>
            </a:r>
            <a:r>
              <a:rPr lang="ru-RU" sz="2400" b="1" dirty="0" smtClean="0"/>
              <a:t>сятся также с двенадцатью разбойниками, о чем автор напишет в своем черновике</a:t>
            </a:r>
            <a:endParaRPr lang="ru-RU" sz="2200" b="1" dirty="0" smtClean="0"/>
          </a:p>
          <a:p>
            <a:pPr algn="just"/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65722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Противоречивость их образов подчеркивается характеристикой:»На спину б надо бубновый туз». В двенадцати главках поэмы развивается любовная драма Петьки и совершается всемирная история. Двенадцать –роковое для старого мира число – скорее всего символизирует крушение эпохи христианства.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5855046" cy="48575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928670"/>
            <a:ext cx="7143800" cy="85725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Составьте по предложенным темам</a:t>
            </a:r>
          </a:p>
          <a:p>
            <a:r>
              <a:rPr lang="ru-RU" sz="2400" dirty="0" smtClean="0"/>
              <a:t>(см. задание 1) развернутый тезисный план.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Задание №4</a:t>
            </a:r>
          </a:p>
          <a:p>
            <a:pPr algn="just"/>
            <a:r>
              <a:rPr lang="ru-RU" sz="2400" dirty="0" smtClean="0"/>
              <a:t>Составьте по предложенным темам развернутый цитатный план.</a:t>
            </a:r>
          </a:p>
          <a:p>
            <a:pPr algn="just"/>
            <a:r>
              <a:rPr lang="ru-RU" sz="2800" b="1" dirty="0" smtClean="0"/>
              <a:t>Задание №5</a:t>
            </a:r>
          </a:p>
          <a:p>
            <a:pPr algn="just"/>
            <a:r>
              <a:rPr lang="ru-RU" sz="2400" dirty="0" smtClean="0"/>
              <a:t>Прочитайте сочинение. Выберите те аспекты,  которые, с вашей очки зрения , нуждаются в дополнительной аргументации с помощью текста произведений писателя. Вспомните подходящие цитаты. Вставьте их в соответствующий фрагмент сочинения.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67604" cy="60863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400" b="0" dirty="0" smtClean="0"/>
              <a:t>Задание №6</a:t>
            </a:r>
            <a:endParaRPr lang="ru-RU" sz="2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267604" cy="538419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Подберите необходимый иллюстративный материал: вспомните (*или найдите) подходящие цитаты, отметьте те эпизоды и сцены, к которым надо будет обратиться в процессе написания сочинения.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Задание №7</a:t>
            </a:r>
          </a:p>
          <a:p>
            <a:r>
              <a:rPr lang="ru-RU" sz="2400" dirty="0" smtClean="0"/>
              <a:t>Определите, какие теоретико-литературные понятия уместно использовать в сочинении.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Задание №8</a:t>
            </a:r>
          </a:p>
          <a:p>
            <a:r>
              <a:rPr lang="ru-RU" sz="2400" dirty="0" smtClean="0"/>
              <a:t>Придумайте и напишите свой вариант вступления и заключения к этому сочинению.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1. М.А. Аристова. ЕГЭ, Литература: Полный курс А,В,С. – М., Экзамен.2011.</a:t>
            </a:r>
          </a:p>
          <a:p>
            <a:r>
              <a:rPr lang="ru-RU" dirty="0" smtClean="0"/>
              <a:t>2. Е.П. Ерохина, М.А. Аристова, ЕГЭ, Литература: Проблемный вопрос С5,- М.Экзамен, 2011.</a:t>
            </a:r>
          </a:p>
          <a:p>
            <a:r>
              <a:rPr lang="ru-RU" dirty="0" smtClean="0"/>
              <a:t>3 В.Я. Рыбникова. Что необходимо для подготовки учащихся к аттестации по литературе в форме ЕГЭ. –Ростов-на-Дону, ИПК и ПРО, 2010.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7143800" cy="3714776"/>
          </a:xfrm>
          <a:solidFill>
            <a:schemeClr val="tx2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4400" dirty="0" err="1" smtClean="0"/>
              <a:t>ТРЕНировочные</a:t>
            </a:r>
            <a:r>
              <a:rPr lang="ru-RU" sz="4400" dirty="0" smtClean="0"/>
              <a:t> задания </a:t>
            </a:r>
            <a:br>
              <a:rPr lang="ru-RU" sz="4400" dirty="0" smtClean="0"/>
            </a:br>
            <a:r>
              <a:rPr lang="ru-RU" sz="4400" dirty="0" smtClean="0"/>
              <a:t>для работы </a:t>
            </a:r>
            <a:br>
              <a:rPr lang="ru-RU" sz="4400" dirty="0" smtClean="0"/>
            </a:br>
            <a:r>
              <a:rPr lang="ru-RU" sz="4400" dirty="0" smtClean="0"/>
              <a:t>с лироэпическими произведениями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37312"/>
            <a:ext cx="6961406" cy="2184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  <a:solidFill>
            <a:schemeClr val="tx2"/>
          </a:solidFill>
        </p:spPr>
        <p:txBody>
          <a:bodyPr/>
          <a:lstStyle/>
          <a:p>
            <a:r>
              <a:rPr lang="ru-RU" dirty="0" smtClean="0"/>
              <a:t>ЛИРОЭПИЧЕСКИЙ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Жанры </a:t>
            </a:r>
            <a:r>
              <a:rPr lang="ru-RU" b="1" dirty="0" err="1" smtClean="0"/>
              <a:t>лироэпики</a:t>
            </a:r>
            <a:endParaRPr lang="ru-RU" b="1" dirty="0" smtClean="0"/>
          </a:p>
          <a:p>
            <a:r>
              <a:rPr lang="ru-RU" b="1" dirty="0" smtClean="0"/>
              <a:t>Былина</a:t>
            </a:r>
          </a:p>
          <a:p>
            <a:r>
              <a:rPr lang="ru-RU" dirty="0" smtClean="0"/>
              <a:t>-жанр фольклора, повествовательное сказание о богатырях, народных героях, написанное особым былинным стихом, для которого характерно отсутствие рифмы</a:t>
            </a:r>
          </a:p>
          <a:p>
            <a:r>
              <a:rPr lang="ru-RU" b="1" dirty="0" smtClean="0"/>
              <a:t>Баллада (от лат. – танцую)- жанр лирической поэзии, носящий повествовательный характер</a:t>
            </a:r>
          </a:p>
          <a:p>
            <a:r>
              <a:rPr lang="ru-RU" b="1" dirty="0" smtClean="0"/>
              <a:t>Поэма </a:t>
            </a:r>
            <a:r>
              <a:rPr lang="ru-RU" dirty="0" smtClean="0"/>
              <a:t>(от греч. – творение)- лиро-эпическое произведение с повествовательным или </a:t>
            </a:r>
            <a:r>
              <a:rPr lang="ru-RU" dirty="0" err="1" smtClean="0"/>
              <a:t>лири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ческим</a:t>
            </a:r>
            <a:r>
              <a:rPr lang="ru-RU" dirty="0" smtClean="0"/>
              <a:t> сюжетом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Из литературы первой половины Х</a:t>
            </a:r>
            <a:r>
              <a:rPr lang="en-US" dirty="0" smtClean="0"/>
              <a:t>I</a:t>
            </a:r>
            <a:r>
              <a:rPr lang="ru-RU" dirty="0" smtClean="0"/>
              <a:t>Х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4.2 В.А.Жуковский.</a:t>
            </a:r>
          </a:p>
          <a:p>
            <a:r>
              <a:rPr lang="ru-RU" dirty="0" smtClean="0"/>
              <a:t>Баллада «Светлана»(1813)</a:t>
            </a:r>
          </a:p>
          <a:p>
            <a:endParaRPr lang="ru-RU" dirty="0" smtClean="0"/>
          </a:p>
          <a:p>
            <a:r>
              <a:rPr lang="ru-RU" dirty="0" smtClean="0"/>
              <a:t>4.6 </a:t>
            </a:r>
            <a:r>
              <a:rPr lang="ru-RU" b="1" dirty="0" smtClean="0"/>
              <a:t>А.С. Пушкин.</a:t>
            </a:r>
          </a:p>
          <a:p>
            <a:r>
              <a:rPr lang="ru-RU" dirty="0" smtClean="0"/>
              <a:t>Поэма «Медный всадник»</a:t>
            </a:r>
          </a:p>
          <a:p>
            <a:pPr>
              <a:buNone/>
            </a:pPr>
            <a:r>
              <a:rPr lang="ru-RU" dirty="0" smtClean="0"/>
              <a:t>   (1833)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4.9  М.Ю. Лермонтов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«Песня про …купца</a:t>
            </a:r>
          </a:p>
          <a:p>
            <a:pPr>
              <a:buNone/>
            </a:pPr>
            <a:r>
              <a:rPr lang="ru-RU" dirty="0" smtClean="0"/>
              <a:t>    Калашникова»(1837)</a:t>
            </a:r>
          </a:p>
          <a:p>
            <a:r>
              <a:rPr lang="ru-RU" b="1" dirty="0" smtClean="0"/>
              <a:t>4.10 М.Ю Лермонтов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Поэма</a:t>
            </a:r>
          </a:p>
          <a:p>
            <a:pPr>
              <a:buNone/>
            </a:pPr>
            <a:r>
              <a:rPr lang="ru-RU" dirty="0" smtClean="0"/>
              <a:t>  «Мцыри»(1839)</a:t>
            </a:r>
          </a:p>
          <a:p>
            <a:r>
              <a:rPr lang="ru-RU" b="1" dirty="0" smtClean="0"/>
              <a:t>4.14 Н.В. Гоголь.</a:t>
            </a:r>
          </a:p>
          <a:p>
            <a:r>
              <a:rPr lang="ru-RU" dirty="0" smtClean="0"/>
              <a:t>Поэма</a:t>
            </a:r>
          </a:p>
          <a:p>
            <a:pPr>
              <a:buNone/>
            </a:pPr>
            <a:r>
              <a:rPr lang="ru-RU" dirty="0" smtClean="0"/>
              <a:t>  «Мертвые души»</a:t>
            </a:r>
          </a:p>
          <a:p>
            <a:pPr>
              <a:buNone/>
            </a:pPr>
            <a:r>
              <a:rPr lang="ru-RU" dirty="0" smtClean="0"/>
              <a:t>   (1842-1том)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Из литературы второй половины Х</a:t>
            </a:r>
            <a:r>
              <a:rPr lang="en-US" dirty="0" smtClean="0"/>
              <a:t>I</a:t>
            </a:r>
            <a:r>
              <a:rPr lang="ru-RU" dirty="0" smtClean="0"/>
              <a:t>Х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5.7 Н.А. Некрасов. Поэма «Кому на Руси жить хорошо» (1860-1877)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Из литературы первой половины ХХ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7.4 А.А. Блок. </a:t>
            </a:r>
            <a:r>
              <a:rPr lang="ru-RU" dirty="0" smtClean="0"/>
              <a:t>Поэма</a:t>
            </a:r>
          </a:p>
          <a:p>
            <a:r>
              <a:rPr lang="ru-RU" dirty="0" smtClean="0"/>
              <a:t>«Двенадцать» (1918)</a:t>
            </a:r>
          </a:p>
          <a:p>
            <a:endParaRPr lang="ru-RU" b="1" dirty="0" smtClean="0"/>
          </a:p>
          <a:p>
            <a:r>
              <a:rPr lang="ru-RU" b="1" dirty="0" smtClean="0"/>
              <a:t>7.6 А.В.Маяковский</a:t>
            </a:r>
            <a:r>
              <a:rPr lang="ru-RU" dirty="0" smtClean="0"/>
              <a:t>. Поэма «Облако в штанах»</a:t>
            </a:r>
          </a:p>
          <a:p>
            <a:r>
              <a:rPr lang="ru-RU" dirty="0" smtClean="0"/>
              <a:t>(1915)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7.11</a:t>
            </a:r>
          </a:p>
          <a:p>
            <a:pPr>
              <a:buNone/>
            </a:pPr>
            <a:r>
              <a:rPr lang="ru-RU" b="1" dirty="0" smtClean="0"/>
              <a:t>А.А. Ахматова.</a:t>
            </a:r>
          </a:p>
          <a:p>
            <a:pPr>
              <a:buNone/>
            </a:pPr>
            <a:r>
              <a:rPr lang="ru-RU" dirty="0" smtClean="0"/>
              <a:t> Поэма</a:t>
            </a:r>
          </a:p>
          <a:p>
            <a:r>
              <a:rPr lang="ru-RU" dirty="0" smtClean="0"/>
              <a:t>«Реквием» (1935-1043,</a:t>
            </a:r>
          </a:p>
          <a:p>
            <a:pPr>
              <a:buNone/>
            </a:pPr>
            <a:r>
              <a:rPr lang="ru-RU" dirty="0" smtClean="0"/>
              <a:t>1957,1961)</a:t>
            </a:r>
          </a:p>
          <a:p>
            <a:r>
              <a:rPr lang="ru-RU" dirty="0" smtClean="0"/>
              <a:t>7.16</a:t>
            </a:r>
          </a:p>
          <a:p>
            <a:pPr>
              <a:buNone/>
            </a:pPr>
            <a:r>
              <a:rPr lang="ru-RU" b="1" dirty="0" smtClean="0"/>
              <a:t> А.Т.Твардовский.</a:t>
            </a:r>
          </a:p>
          <a:p>
            <a:r>
              <a:rPr lang="ru-RU" dirty="0" smtClean="0"/>
              <a:t>Поэма</a:t>
            </a:r>
          </a:p>
          <a:p>
            <a:pPr>
              <a:buNone/>
            </a:pPr>
            <a:r>
              <a:rPr lang="ru-RU" dirty="0" smtClean="0"/>
              <a:t> «Василий Тер-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кин</a:t>
            </a:r>
            <a:r>
              <a:rPr lang="ru-RU" dirty="0" smtClean="0"/>
              <a:t>»(1941-1945)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830</TotalTime>
  <Words>3428</Words>
  <Application>Microsoft Office PowerPoint</Application>
  <PresentationFormat>Экран (4:3)</PresentationFormat>
  <Paragraphs>311</Paragraphs>
  <Slides>49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Изящная</vt:lpstr>
      <vt:lpstr>ТРЕНИРОВОЧНЫЕ ЗАДАНИЯ ДЛЯ РАБОТЫ  С ЛИРОЭПИЧЕСКИМИ ПРОИЗВЕДЕНИЯМИ</vt:lpstr>
      <vt:lpstr>СТРУКТУРа КИМа егэ</vt:lpstr>
      <vt:lpstr>Распределение заданий</vt:lpstr>
      <vt:lpstr>Структура Кима  егэ</vt:lpstr>
      <vt:lpstr>ТРЕНировочные задания  для работы  с лироэпическими произведениями</vt:lpstr>
      <vt:lpstr>ЛИРОЭПИЧЕСКИЙ ЖАНР</vt:lpstr>
      <vt:lpstr>Из литературы первой половины ХIХ века</vt:lpstr>
      <vt:lpstr>Из литературы второй половины ХIХ века</vt:lpstr>
      <vt:lpstr>Из литературы первой половины ХХ века</vt:lpstr>
      <vt:lpstr>Специфика заданий В1 – В 12</vt:lpstr>
      <vt:lpstr>В.А. Жуковский. Поэма «Светлана»</vt:lpstr>
      <vt:lpstr>Жуковский «Светлана»</vt:lpstr>
      <vt:lpstr>А. С. Пушкин. Поэма «Медный всадник»</vt:lpstr>
      <vt:lpstr>А.С.Пушкин  «МЕДНЫЙ ВСАДНИК»</vt:lpstr>
      <vt:lpstr>М.Ю. Лермонтов. «Песня про купца Калашникова», поэма «Мцыри»</vt:lpstr>
      <vt:lpstr>М.Ю.ЛЕРМОНТОВ «МЦЫРИ»</vt:lpstr>
      <vt:lpstr>Н.В. Гоголь. «Мертвые души»</vt:lpstr>
      <vt:lpstr>Н.в.ГОГОЛЬ «МЕРтВЫЕ ДУШИ»</vt:lpstr>
      <vt:lpstr>Н.В. Гоголь «Мертвые души»</vt:lpstr>
      <vt:lpstr>Н.В. Гоголь «Мертвые души»</vt:lpstr>
      <vt:lpstr>Слайд 21</vt:lpstr>
      <vt:lpstr>Слайд 22</vt:lpstr>
      <vt:lpstr>А.А. Блок. Поэма «Двенадцать»</vt:lpstr>
      <vt:lpstr>А.А.БЛОК «ДВЕНАДЦАТЬ»</vt:lpstr>
      <vt:lpstr>Специфика заданий С2, С4</vt:lpstr>
      <vt:lpstr>Подготовка к заданиям С1 – С2</vt:lpstr>
      <vt:lpstr>Задание №1</vt:lpstr>
      <vt:lpstr>Задание №1</vt:lpstr>
      <vt:lpstr>Неординарный герой,противостоящий окружающему миру</vt:lpstr>
      <vt:lpstr>Слайд 30</vt:lpstr>
      <vt:lpstr>НЕОРДИНАРНЫЙ ГЕРОЙ, ПРОТИВОСТОЯЩИЙ ОКРУЖАЮЩЕМУ МИРУ</vt:lpstr>
      <vt:lpstr>М. Горький. «Старуха Изергиль» (Легенда о Ларре)</vt:lpstr>
      <vt:lpstr>ПОДВЕДЕНИЕ ЛИРИЧЕСКИМ ГЕРОЕМ ИТОГОВ МОЛОДОСТИ, ПРОЩАНИЕ С ЛЮБОВЬЮ, НАДЕЖДАМИ, МЕЧТАМИ</vt:lpstr>
      <vt:lpstr>ПОДВЕДЕНИЕ ЛИРИЧЕСКИМ ГЕРОЕМ ИТОГОВ МОЛОДОСТИ, ПРОЩАНИЕ С ЛЮБОВЬЮ, НАДЕЖДАМИ, МЕЧТАМИ .</vt:lpstr>
      <vt:lpstr>ОБРАЗ МЕТЕЛИ</vt:lpstr>
      <vt:lpstr>МОТИВ УТРАТЫ СЕМЕЙНГОГО ГНЕЗДА</vt:lpstr>
      <vt:lpstr>Специфика заданий С5.</vt:lpstr>
      <vt:lpstr>Задание №2</vt:lpstr>
      <vt:lpstr>С5.1 В чем смысл эпиграфа к поэме  М. Ю. Лермонтова«Мцыри»: «Вкушая, вкусих мало меда, и се аз умираю »?</vt:lpstr>
      <vt:lpstr>Слайд 40</vt:lpstr>
      <vt:lpstr>С5.1 Какой «горизонт ожиданий»  несет в себе заглавие поэмы  Н.В. Гоголя «Мертвые души»?</vt:lpstr>
      <vt:lpstr>Слайд 42</vt:lpstr>
      <vt:lpstr>Слайд 43</vt:lpstr>
      <vt:lpstr>С5.3Какова роль числа «12» в символике поэмы А. Блока «Двенадцать »</vt:lpstr>
      <vt:lpstr>Слайд 45</vt:lpstr>
      <vt:lpstr>Слайд 46</vt:lpstr>
      <vt:lpstr>Задание №3</vt:lpstr>
      <vt:lpstr>Задание №6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Викторовна</dc:creator>
  <cp:lastModifiedBy>Ирина Викторовна</cp:lastModifiedBy>
  <cp:revision>89</cp:revision>
  <dcterms:created xsi:type="dcterms:W3CDTF">2011-03-24T19:50:01Z</dcterms:created>
  <dcterms:modified xsi:type="dcterms:W3CDTF">2012-03-14T21:32:37Z</dcterms:modified>
</cp:coreProperties>
</file>